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44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1e38cab14_0_0:notes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1e38cab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ee02241ee_0_0:notes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ee02241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9fd2882a_0_1:notes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9fd288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12f1adf37_0_0:notes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12f1adf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ee02241ee_0_31:notes"/>
          <p:cNvSpPr/>
          <p:nvPr>
            <p:ph idx="2" type="sldImg"/>
          </p:nvPr>
        </p:nvSpPr>
        <p:spPr>
          <a:xfrm>
            <a:off x="2187760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ee02241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126775" lIns="126775" spcFirstLastPara="1" rIns="126775" wrap="square" tIns="126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200"/>
          </a:xfrm>
          <a:prstGeom prst="rect">
            <a:avLst/>
          </a:prstGeom>
        </p:spPr>
        <p:txBody>
          <a:bodyPr anchorCtr="0" anchor="b" bIns="126775" lIns="126775" spcFirstLastPara="1" rIns="126775" wrap="square" tIns="126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87350" lvl="0" marL="4572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8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7200" cy="69345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7200" cy="69345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400" cy="83034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126775" lIns="126775" spcFirstLastPara="1" rIns="126775" wrap="square" tIns="126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7100"/>
          </a:xfrm>
          <a:prstGeom prst="rect">
            <a:avLst/>
          </a:prstGeom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500" cy="75000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775" lIns="126775" spcFirstLastPara="1" rIns="126775" wrap="square" tIns="126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775" lIns="126775" spcFirstLastPara="1" rIns="126775" wrap="square" tIns="126775">
            <a:normAutofit/>
          </a:bodyPr>
          <a:lstStyle>
            <a:lvl1pPr indent="-387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6775" lIns="126775" spcFirstLastPara="1" rIns="126775" wrap="square" tIns="12677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02600" y="2940033"/>
            <a:ext cx="315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Maison de Tous propose</a:t>
            </a:r>
            <a:endParaRPr b="1" sz="2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5450" y="9716425"/>
            <a:ext cx="7469100" cy="723600"/>
          </a:xfrm>
          <a:prstGeom prst="rect">
            <a:avLst/>
          </a:prstGeom>
          <a:solidFill>
            <a:schemeClr val="lt1"/>
          </a:solidFill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Inscription aux activités, événements et sorties: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 28 Mars 2024 à partir de 14h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400" y="4235325"/>
            <a:ext cx="2447200" cy="16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64825" y="426150"/>
            <a:ext cx="3299400" cy="2679300"/>
          </a:xfrm>
          <a:prstGeom prst="ellipse">
            <a:avLst/>
          </a:prstGeom>
          <a:solidFill>
            <a:schemeClr val="lt1"/>
          </a:solidFill>
          <a:ln cap="flat" cmpd="sng" w="1524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8" name="Google Shape;58;p13"/>
          <p:cNvSpPr/>
          <p:nvPr/>
        </p:nvSpPr>
        <p:spPr>
          <a:xfrm>
            <a:off x="4309800" y="7317013"/>
            <a:ext cx="3100200" cy="2133300"/>
          </a:xfrm>
          <a:prstGeom prst="ellipse">
            <a:avLst/>
          </a:prstGeom>
          <a:solidFill>
            <a:schemeClr val="lt1"/>
          </a:solidFill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Sorties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15/04: Château de Saint- Germain-en-Laye, pique-nique et sa chasse aux oeufs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" name="Google Shape;59;p13"/>
          <p:cNvSpPr/>
          <p:nvPr/>
        </p:nvSpPr>
        <p:spPr>
          <a:xfrm>
            <a:off x="264425" y="7001875"/>
            <a:ext cx="3100200" cy="2448600"/>
          </a:xfrm>
          <a:prstGeom prst="ellipse">
            <a:avLst/>
          </a:prstGeom>
          <a:solidFill>
            <a:schemeClr val="lt1"/>
          </a:solidFill>
          <a:ln cap="flat" cmpd="sng" w="1524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VENDREDI 5 </a:t>
            </a:r>
            <a:r>
              <a:rPr b="1" lang="fr" sz="1500">
                <a:solidFill>
                  <a:schemeClr val="dk1"/>
                </a:solidFill>
              </a:rPr>
              <a:t>AVRIL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de 19h30 à 21h30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Soirée Jeux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en famille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500"/>
              <a:t>en partenariat </a:t>
            </a:r>
            <a:r>
              <a:rPr b="1" i="1" lang="fr" sz="1500"/>
              <a:t>avec la</a:t>
            </a:r>
            <a:r>
              <a:rPr b="1" i="1" lang="fr" sz="1500"/>
              <a:t> Capsule</a:t>
            </a:r>
            <a:endParaRPr b="1" i="1" sz="1500"/>
          </a:p>
        </p:txBody>
      </p:sp>
      <p:sp>
        <p:nvSpPr>
          <p:cNvPr id="60" name="Google Shape;60;p13"/>
          <p:cNvSpPr/>
          <p:nvPr/>
        </p:nvSpPr>
        <p:spPr>
          <a:xfrm>
            <a:off x="3996350" y="211950"/>
            <a:ext cx="3100200" cy="2806800"/>
          </a:xfrm>
          <a:prstGeom prst="ellipse">
            <a:avLst/>
          </a:prstGeom>
          <a:solidFill>
            <a:schemeClr val="lt1"/>
          </a:solidFill>
          <a:ln cap="flat" cmpd="sng" w="152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Jeudi 4 avril</a:t>
            </a:r>
            <a:r>
              <a:rPr lang="f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14h30-17h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La MDT fait :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“Sa danse des JO 2024”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avec une après-midi dansante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000">
                <a:solidFill>
                  <a:srgbClr val="FF0000"/>
                </a:solidFill>
              </a:rPr>
              <a:t>(goûter partagé)</a:t>
            </a:r>
            <a:endParaRPr b="1" i="1" sz="1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209000" y="5990513"/>
            <a:ext cx="5306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</a:rPr>
              <a:t>Avril et ses vacances</a:t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</a:rPr>
              <a:t>“J’oeufs Olympiques”</a:t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10075" y="641850"/>
            <a:ext cx="34089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500">
                <a:solidFill>
                  <a:schemeClr val="dk1"/>
                </a:solidFill>
              </a:rPr>
              <a:t>MERCREDI 3 AVRIL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</a:rPr>
              <a:t>14h30-16h30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</a:rPr>
              <a:t>Au Work Out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PÉTANQUE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INTERGÉNÉRATIONNELLE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515100" y="211950"/>
            <a:ext cx="894900" cy="1169700"/>
          </a:xfrm>
          <a:prstGeom prst="ellipse">
            <a:avLst/>
          </a:prstGeom>
          <a:solidFill>
            <a:schemeClr val="lt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875" y="508449"/>
            <a:ext cx="613340" cy="57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1343725" y="1664525"/>
            <a:ext cx="5395500" cy="7936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rgbClr val="285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SEMAINE 1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DU 8/04 AU 12/04 DE 14h30 à 16h30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LUNDI 8/04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2850C1"/>
                </a:solidFill>
              </a:rPr>
              <a:t>Création du photobooth des “jeux olympiques”</a:t>
            </a:r>
            <a:endParaRPr b="1" sz="1700">
              <a:solidFill>
                <a:srgbClr val="285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MARDI 9/04 </a:t>
            </a:r>
            <a:r>
              <a:rPr b="1" lang="fr" sz="1700"/>
              <a:t>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FF0000"/>
                </a:solidFill>
              </a:rPr>
              <a:t>Création de trophées et de médailles </a:t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FF0000"/>
                </a:solidFill>
              </a:rPr>
              <a:t>(Apporter une bouteille vide 1L5)</a:t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MERCREDI 10/04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>
                <a:solidFill>
                  <a:srgbClr val="2850C1"/>
                </a:solidFill>
              </a:rPr>
              <a:t>convivialité</a:t>
            </a:r>
            <a:endParaRPr b="1" sz="1700">
              <a:solidFill>
                <a:srgbClr val="285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JEUDI 11/04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2850C1"/>
                </a:solidFill>
              </a:rPr>
              <a:t> 9h30-11h30: Bout’Choux : création d’un petit poussin, avec petit déjeuner participatif </a:t>
            </a:r>
            <a:endParaRPr b="1" sz="1700">
              <a:solidFill>
                <a:srgbClr val="2850C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FF0000"/>
                </a:solidFill>
              </a:rPr>
              <a:t>14h30: Marche intergénérationnelle </a:t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VENDREDI 12/04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4A86E8"/>
                </a:solidFill>
              </a:rPr>
              <a:t>Fête “Olympiades et sa remise de trophées”</a:t>
            </a:r>
            <a:endParaRPr b="1" sz="1700"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4A86E8"/>
                </a:solidFill>
              </a:rPr>
              <a:t>goûter partagé</a:t>
            </a:r>
            <a:endParaRPr b="1" sz="1700">
              <a:solidFill>
                <a:srgbClr val="4A86E8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43950" y="0"/>
            <a:ext cx="6690775" cy="1465275"/>
          </a:xfrm>
          <a:prstGeom prst="flowChartPunchedTap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latin typeface="Georgia"/>
                <a:ea typeface="Georgia"/>
                <a:cs typeface="Georgia"/>
                <a:sym typeface="Georgia"/>
              </a:rPr>
              <a:t>LES VACANCES D’AVRIL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32450" y="9800575"/>
            <a:ext cx="707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Centre social Maison de Tous - 51, rue de Belvédère 78410 AUBERGENVILLE  </a:t>
            </a:r>
            <a:endParaRPr b="1" sz="16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01.30.90.54.66 - maisondetous@aubergenville.fr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763" y="227324"/>
            <a:ext cx="613340" cy="57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426213" y="1426212"/>
            <a:ext cx="10398175" cy="75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543938" y="0"/>
            <a:ext cx="6651025" cy="1420650"/>
          </a:xfrm>
          <a:prstGeom prst="flowChartPunchedTape">
            <a:avLst/>
          </a:prstGeom>
          <a:solidFill>
            <a:srgbClr val="40D3F7"/>
          </a:solidFill>
          <a:ln cap="flat" cmpd="sng" w="9525">
            <a:solidFill>
              <a:srgbClr val="40D3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latin typeface="Georgia"/>
                <a:ea typeface="Georgia"/>
                <a:cs typeface="Georgia"/>
                <a:sym typeface="Georgia"/>
              </a:rPr>
              <a:t>LES VACANCES D’AVRIL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1038" y="365599"/>
            <a:ext cx="613340" cy="57672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717075" y="1238350"/>
            <a:ext cx="6111600" cy="8478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SEMAINE 2 : 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DU 15/04 AU 19/04 de 14h30 à 16h30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429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LUNDI 15/04 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8D2F"/>
                </a:solidFill>
              </a:rPr>
              <a:t>Sortie au Château de St Germain</a:t>
            </a:r>
            <a:r>
              <a:rPr b="1" lang="fr" sz="1800">
                <a:solidFill>
                  <a:srgbClr val="008D2F"/>
                </a:solidFill>
              </a:rPr>
              <a:t>,</a:t>
            </a:r>
            <a:endParaRPr b="1" sz="18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8D2F"/>
                </a:solidFill>
              </a:rPr>
              <a:t>Pique-nique et chasse aux oeufs</a:t>
            </a:r>
            <a:r>
              <a:rPr lang="fr" sz="1800">
                <a:solidFill>
                  <a:srgbClr val="008D2F"/>
                </a:solidFill>
              </a:rPr>
              <a:t> </a:t>
            </a:r>
            <a:endParaRPr sz="1800">
              <a:solidFill>
                <a:srgbClr val="008D2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8D2F"/>
                </a:solidFill>
              </a:rPr>
              <a:t>Tarif intra muros : 10,27 €</a:t>
            </a:r>
            <a:endParaRPr sz="16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8D2F"/>
                </a:solidFill>
              </a:rPr>
              <a:t>Tarif extra muros : 20,54 €</a:t>
            </a:r>
            <a:endParaRPr sz="16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628D0B"/>
                </a:solidFill>
              </a:rPr>
              <a:t>gratuit pour les moins de 3 ans</a:t>
            </a:r>
            <a:endParaRPr b="1" i="1">
              <a:solidFill>
                <a:srgbClr val="628D0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28D0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8D2F"/>
                </a:solidFill>
              </a:rPr>
              <a:t>RDV devant la Maison de Tous : 10h45</a:t>
            </a:r>
            <a:endParaRPr sz="16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8D2F"/>
                </a:solidFill>
              </a:rPr>
              <a:t>Retour à Aubergenville : 17h</a:t>
            </a:r>
            <a:endParaRPr sz="1600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1429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MARDI 16/04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F14298"/>
                </a:solidFill>
              </a:rPr>
              <a:t>Création de sacs et de paniers pour la chasse aux oeufs </a:t>
            </a:r>
            <a:endParaRPr b="1" sz="1800">
              <a:solidFill>
                <a:srgbClr val="F1429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1429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MERCREDI 17/04 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A86E8"/>
                </a:solidFill>
              </a:rPr>
              <a:t>Création de tablette en chocolat</a:t>
            </a:r>
            <a:endParaRPr b="1" sz="1800"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A86E8"/>
                </a:solidFill>
              </a:rPr>
              <a:t> </a:t>
            </a:r>
            <a:r>
              <a:rPr b="1" lang="fr">
                <a:solidFill>
                  <a:srgbClr val="FF0000"/>
                </a:solidFill>
              </a:rPr>
              <a:t>(participatif / </a:t>
            </a:r>
            <a:r>
              <a:rPr b="1" lang="fr">
                <a:solidFill>
                  <a:srgbClr val="FF0000"/>
                </a:solidFill>
              </a:rPr>
              <a:t>apportez</a:t>
            </a:r>
            <a:r>
              <a:rPr b="1" lang="fr">
                <a:solidFill>
                  <a:srgbClr val="FF0000"/>
                </a:solidFill>
              </a:rPr>
              <a:t> une tablette de chocolat)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JEUDI 18/04 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1"/>
                </a:solidFill>
              </a:rPr>
              <a:t>14h30 -16h30: </a:t>
            </a:r>
            <a:r>
              <a:rPr b="1" lang="fr" sz="1600">
                <a:solidFill>
                  <a:schemeClr val="accent1"/>
                </a:solidFill>
              </a:rPr>
              <a:t>Création de ses </a:t>
            </a:r>
            <a:r>
              <a:rPr b="1" lang="fr" sz="1600">
                <a:solidFill>
                  <a:schemeClr val="accent1"/>
                </a:solidFill>
              </a:rPr>
              <a:t>cosmétiques</a:t>
            </a:r>
            <a:r>
              <a:rPr b="1" lang="fr" sz="1600">
                <a:solidFill>
                  <a:schemeClr val="accent1"/>
                </a:solidFill>
              </a:rPr>
              <a:t> en chocolat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VENDREDI 19/04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2850C1"/>
                </a:solidFill>
              </a:rPr>
              <a:t>Fête “enquête, à la recherce du Lapin Blanc” </a:t>
            </a:r>
            <a:endParaRPr b="1" sz="1600">
              <a:solidFill>
                <a:srgbClr val="2850C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2850C1"/>
                </a:solidFill>
              </a:rPr>
              <a:t>et son goûter partagé</a:t>
            </a:r>
            <a:endParaRPr b="1" sz="1600">
              <a:solidFill>
                <a:srgbClr val="2850C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32450" y="9800575"/>
            <a:ext cx="707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Centre social Maison de Tous - 51, rue de Belvédère 78410 AUBERGENVILLE  </a:t>
            </a:r>
            <a:endParaRPr b="1" sz="16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01.30.90.54.66 - maisondetous@aubergenville.fr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454488" y="161900"/>
            <a:ext cx="6651025" cy="1383725"/>
          </a:xfrm>
          <a:prstGeom prst="flowChartPunchedTape">
            <a:avLst/>
          </a:prstGeom>
          <a:solidFill>
            <a:srgbClr val="FA80A7"/>
          </a:solidFill>
          <a:ln cap="flat" cmpd="sng" w="38100">
            <a:solidFill>
              <a:srgbClr val="AE3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latin typeface="Georgia"/>
                <a:ea typeface="Georgia"/>
                <a:cs typeface="Georgia"/>
                <a:sym typeface="Georgia"/>
              </a:rPr>
              <a:t>MOIS D’AVRIL 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788" y="358674"/>
            <a:ext cx="613340" cy="5767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816763" y="2715250"/>
            <a:ext cx="5926500" cy="670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AE3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3250" y="9615525"/>
            <a:ext cx="745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Centre social Maison de Tous - 51, rue de Belvédère 78410 AUBERGENVILLE  </a:t>
            </a:r>
            <a:endParaRPr b="1" sz="16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01.30.90.54.66 - maisondetous@aubergenville.fr</a:t>
            </a:r>
            <a:endParaRPr b="1"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4289700" y="2101775"/>
            <a:ext cx="3015000" cy="1085400"/>
          </a:xfrm>
          <a:prstGeom prst="roundRect">
            <a:avLst>
              <a:gd fmla="val 16667" name="adj"/>
            </a:avLst>
          </a:prstGeom>
          <a:solidFill>
            <a:srgbClr val="FA80A7"/>
          </a:solidFill>
          <a:ln cap="flat" cmpd="sng" w="38100">
            <a:solidFill>
              <a:srgbClr val="AE3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Calibri"/>
                <a:ea typeface="Calibri"/>
                <a:cs typeface="Calibri"/>
                <a:sym typeface="Calibri"/>
              </a:rPr>
              <a:t>FAMILLE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934975" y="3252700"/>
            <a:ext cx="5690100" cy="6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rgbClr val="AE3993"/>
                </a:solidFill>
              </a:rPr>
              <a:t>LA </a:t>
            </a:r>
            <a:r>
              <a:rPr b="1" lang="fr" sz="2000" u="sng">
                <a:solidFill>
                  <a:srgbClr val="AE3993"/>
                </a:solidFill>
              </a:rPr>
              <a:t>RÉCRÉ</a:t>
            </a:r>
            <a:r>
              <a:rPr b="1" lang="fr" sz="2000" u="sng">
                <a:solidFill>
                  <a:srgbClr val="AE3993"/>
                </a:solidFill>
              </a:rPr>
              <a:t> DES BOUT’CHOUX</a:t>
            </a:r>
            <a:endParaRPr b="1" sz="2000" u="sng">
              <a:solidFill>
                <a:srgbClr val="AE399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AE3993"/>
                </a:solidFill>
              </a:rPr>
              <a:t>Lundis : </a:t>
            </a:r>
            <a:endParaRPr b="1" sz="1800">
              <a:solidFill>
                <a:srgbClr val="AE399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22/04 : Eveil Musical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29/04 : Lapins et ses </a:t>
            </a:r>
            <a:r>
              <a:rPr b="1" lang="fr" sz="1800">
                <a:solidFill>
                  <a:schemeClr val="dk1"/>
                </a:solidFill>
              </a:rPr>
              <a:t>gommettes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AE3993"/>
                </a:solidFill>
              </a:rPr>
              <a:t>Jeudis : </a:t>
            </a:r>
            <a:endParaRPr b="1" sz="1800">
              <a:solidFill>
                <a:srgbClr val="AE399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4/04 : Décoration de Lapin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25/04 : Éveil musical et motricité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rgbClr val="008D2F"/>
                </a:solidFill>
              </a:rPr>
              <a:t>ESPACE </a:t>
            </a:r>
            <a:r>
              <a:rPr b="1" lang="fr" sz="2000" u="sng">
                <a:solidFill>
                  <a:srgbClr val="008D2F"/>
                </a:solidFill>
              </a:rPr>
              <a:t>LUDOTHEQUE</a:t>
            </a:r>
            <a:endParaRPr b="1" sz="2000" u="sng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008D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Les mardis de 16h30 à 18h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rgbClr val="5FC133"/>
                </a:solidFill>
              </a:rPr>
              <a:t>ATELIER PARENTS-ENFANTS</a:t>
            </a:r>
            <a:endParaRPr b="1" sz="2000" u="sng">
              <a:solidFill>
                <a:srgbClr val="5FC1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Mercredi 24/04 : création de porte clé 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489575" y="146398"/>
            <a:ext cx="6822625" cy="1470525"/>
          </a:xfrm>
          <a:prstGeom prst="flowChartPunchedTape">
            <a:avLst/>
          </a:prstGeom>
          <a:solidFill>
            <a:srgbClr val="FA8A5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latin typeface="Georgia"/>
                <a:ea typeface="Georgia"/>
                <a:cs typeface="Georgia"/>
                <a:sym typeface="Georgia"/>
              </a:rPr>
              <a:t>MOIS D’AVRIL</a:t>
            </a:r>
            <a:endParaRPr b="1"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388" y="593299"/>
            <a:ext cx="613340" cy="5767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47800" y="9589800"/>
            <a:ext cx="706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Centre social Maison de Tous - 51, rue de Belvédère 78410 AUBERGENVILLE  </a:t>
            </a:r>
            <a:endParaRPr b="1" sz="16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01.30.90.54.66 - maisondetous@aubergenville.fr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06475" y="2376125"/>
            <a:ext cx="6358200" cy="705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2850C1"/>
                </a:solidFill>
              </a:rPr>
              <a:t>Les Lundis créatifs </a:t>
            </a:r>
            <a:endParaRPr b="1" sz="1900">
              <a:solidFill>
                <a:srgbClr val="285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85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22/04 : Peinture Abstraite à l’acrylique par Anita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29/04 : Huile sur toile au couteau 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E007A4"/>
                </a:solidFill>
              </a:rPr>
              <a:t>Les Mardis du monde</a:t>
            </a:r>
            <a:endParaRPr b="1" sz="1900">
              <a:solidFill>
                <a:srgbClr val="E007A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23/04 : Atelier mémoire en musique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30/04 : L’objet de la mémoire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628D0B"/>
                </a:solidFill>
              </a:rPr>
              <a:t>Les Jeudis Zen </a:t>
            </a:r>
            <a:endParaRPr b="1" sz="1900">
              <a:solidFill>
                <a:srgbClr val="628D0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28D0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4/04 : voir événement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25/04 : Marche </a:t>
            </a:r>
            <a:r>
              <a:rPr b="1" lang="fr" sz="1900"/>
              <a:t>énergisante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58FF3"/>
                </a:solidFill>
              </a:rPr>
              <a:t>Les Vendredis convivialité </a:t>
            </a:r>
            <a:r>
              <a:rPr b="1" lang="fr" sz="1900">
                <a:solidFill>
                  <a:srgbClr val="958FF3"/>
                </a:solidFill>
              </a:rPr>
              <a:t> </a:t>
            </a:r>
            <a:endParaRPr b="1" sz="1900">
              <a:solidFill>
                <a:srgbClr val="958FF3"/>
              </a:solidFill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2919525" y="1616925"/>
            <a:ext cx="4039200" cy="10389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ADULTES/SENIORS</a:t>
            </a:r>
            <a:endParaRPr b="1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